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8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0C0FD-39E2-4110-BB45-396DF1E966D6}" v="3" dt="2025-09-23T20:21:26.3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mel, Leah" userId="1aa6f9a2-5b3b-4a05-a30c-1c85d19dca76" providerId="ADAL" clId="{18A0C0FD-39E2-4110-BB45-396DF1E966D6}"/>
    <pc:docChg chg="undo custSel modSld">
      <pc:chgData name="Hammel, Leah" userId="1aa6f9a2-5b3b-4a05-a30c-1c85d19dca76" providerId="ADAL" clId="{18A0C0FD-39E2-4110-BB45-396DF1E966D6}" dt="2025-09-23T20:21:28.532" v="39" actId="6549"/>
      <pc:docMkLst>
        <pc:docMk/>
      </pc:docMkLst>
      <pc:sldChg chg="addSp delSp modSp mod">
        <pc:chgData name="Hammel, Leah" userId="1aa6f9a2-5b3b-4a05-a30c-1c85d19dca76" providerId="ADAL" clId="{18A0C0FD-39E2-4110-BB45-396DF1E966D6}" dt="2025-09-23T20:21:28.532" v="39" actId="6549"/>
        <pc:sldMkLst>
          <pc:docMk/>
          <pc:sldMk cId="2469789967" sldId="481"/>
        </pc:sldMkLst>
        <pc:spChg chg="mod">
          <ac:chgData name="Hammel, Leah" userId="1aa6f9a2-5b3b-4a05-a30c-1c85d19dca76" providerId="ADAL" clId="{18A0C0FD-39E2-4110-BB45-396DF1E966D6}" dt="2025-09-23T20:20:03.573" v="9" actId="1076"/>
          <ac:spMkLst>
            <pc:docMk/>
            <pc:sldMk cId="2469789967" sldId="481"/>
            <ac:spMk id="2" creationId="{9803E962-FA5C-2C42-ADCA-C189962C5C8B}"/>
          </ac:spMkLst>
        </pc:spChg>
        <pc:spChg chg="del mod">
          <ac:chgData name="Hammel, Leah" userId="1aa6f9a2-5b3b-4a05-a30c-1c85d19dca76" providerId="ADAL" clId="{18A0C0FD-39E2-4110-BB45-396DF1E966D6}" dt="2025-09-23T20:19:46.401" v="3" actId="478"/>
          <ac:spMkLst>
            <pc:docMk/>
            <pc:sldMk cId="2469789967" sldId="481"/>
            <ac:spMk id="3" creationId="{FE48F229-4DCB-BBB6-8D77-B5E1F124178B}"/>
          </ac:spMkLst>
        </pc:spChg>
        <pc:spChg chg="mod">
          <ac:chgData name="Hammel, Leah" userId="1aa6f9a2-5b3b-4a05-a30c-1c85d19dca76" providerId="ADAL" clId="{18A0C0FD-39E2-4110-BB45-396DF1E966D6}" dt="2025-09-23T20:21:28.532" v="39" actId="6549"/>
          <ac:spMkLst>
            <pc:docMk/>
            <pc:sldMk cId="2469789967" sldId="481"/>
            <ac:spMk id="4" creationId="{7C500D7B-9193-25C9-59CE-69B041C2CB62}"/>
          </ac:spMkLst>
        </pc:spChg>
        <pc:spChg chg="mod">
          <ac:chgData name="Hammel, Leah" userId="1aa6f9a2-5b3b-4a05-a30c-1c85d19dca76" providerId="ADAL" clId="{18A0C0FD-39E2-4110-BB45-396DF1E966D6}" dt="2025-09-23T20:20:58.785" v="12" actId="6549"/>
          <ac:spMkLst>
            <pc:docMk/>
            <pc:sldMk cId="2469789967" sldId="481"/>
            <ac:spMk id="5" creationId="{36912221-509A-7087-72EA-4C377BF4A4D6}"/>
          </ac:spMkLst>
        </pc:spChg>
        <pc:picChg chg="add mod">
          <ac:chgData name="Hammel, Leah" userId="1aa6f9a2-5b3b-4a05-a30c-1c85d19dca76" providerId="ADAL" clId="{18A0C0FD-39E2-4110-BB45-396DF1E966D6}" dt="2025-09-23T20:19:56.282" v="8" actId="1076"/>
          <ac:picMkLst>
            <pc:docMk/>
            <pc:sldMk cId="2469789967" sldId="481"/>
            <ac:picMk id="9" creationId="{BDE72027-404C-92A5-AAC7-EC6E14947398}"/>
          </ac:picMkLst>
        </pc:picChg>
        <pc:picChg chg="add mod">
          <ac:chgData name="Hammel, Leah" userId="1aa6f9a2-5b3b-4a05-a30c-1c85d19dca76" providerId="ADAL" clId="{18A0C0FD-39E2-4110-BB45-396DF1E966D6}" dt="2025-09-23T20:21:08.895" v="15" actId="1076"/>
          <ac:picMkLst>
            <pc:docMk/>
            <pc:sldMk cId="2469789967" sldId="481"/>
            <ac:picMk id="11" creationId="{BC55E937-F8BA-97A9-10E6-73C5CB07F56E}"/>
          </ac:picMkLst>
        </pc:picChg>
        <pc:picChg chg="mod">
          <ac:chgData name="Hammel, Leah" userId="1aa6f9a2-5b3b-4a05-a30c-1c85d19dca76" providerId="ADAL" clId="{18A0C0FD-39E2-4110-BB45-396DF1E966D6}" dt="2025-09-23T20:20:06.644" v="10" actId="167"/>
          <ac:picMkLst>
            <pc:docMk/>
            <pc:sldMk cId="2469789967" sldId="481"/>
            <ac:picMk id="1028" creationId="{F60BA1BA-91C9-FE42-82A3-E0B816C07E1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1F2485-A857-4C4A-BF6E-17D31EEC17FB}" type="datetimeFigureOut">
              <a:rPr lang="en-US" smtClean="0"/>
              <a:t>9/23/2025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B8E59-BAF9-45F3-AE4B-962234F52DC4}" type="slidenum">
              <a:rPr lang="en-US" smtClean="0"/>
              <a:t>‹#›</a:t>
            </a:fld>
            <a:endParaRPr lang="en-US"/>
          </a:p>
        </p:txBody>
      </p:sp>
    </p:spTree>
    <p:extLst>
      <p:ext uri="{BB962C8B-B14F-4D97-AF65-F5344CB8AC3E}">
        <p14:creationId xmlns:p14="http://schemas.microsoft.com/office/powerpoint/2010/main" val="1430338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challenge is designed to provide awareness around types of screenings and activities that can be beneficial to women within different age groups. Members can select 3 activities from any column that they would like to focus on, regardless of what age group the member falls under. </a:t>
            </a:r>
          </a:p>
        </p:txBody>
      </p:sp>
      <p:sp>
        <p:nvSpPr>
          <p:cNvPr id="4" name="Slide Number Placeholder 3"/>
          <p:cNvSpPr>
            <a:spLocks noGrp="1"/>
          </p:cNvSpPr>
          <p:nvPr>
            <p:ph type="sldNum" sz="quarter" idx="5"/>
          </p:nvPr>
        </p:nvSpPr>
        <p:spPr/>
        <p:txBody>
          <a:bodyPr/>
          <a:lstStyle/>
          <a:p>
            <a:fld id="{DF0177F8-3717-E441-ABD5-E9CC1E0ED10B}" type="slidenum">
              <a:rPr lang="en-US" smtClean="0"/>
              <a:t>1</a:t>
            </a:fld>
            <a:endParaRPr lang="en-US"/>
          </a:p>
        </p:txBody>
      </p:sp>
    </p:spTree>
    <p:extLst>
      <p:ext uri="{BB962C8B-B14F-4D97-AF65-F5344CB8AC3E}">
        <p14:creationId xmlns:p14="http://schemas.microsoft.com/office/powerpoint/2010/main" val="286493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876C8-C5D2-65A6-C63E-020A30AF26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3518F3-0032-D32D-ED8F-124A102C5E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49FCD1-6A9E-C76C-6CB9-2437AA8C3A89}"/>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AC6A7CCF-6E75-CBF4-3C16-C5D3114941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B3728-BBE6-5CE4-82AC-4E51F7E5CE6B}"/>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531038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86956-8141-5822-BEFC-6FF118AE8A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2AFD2D-72DE-481A-18AE-0B4B8BD2C7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D3448B-8F78-8544-4B80-864CE4165B76}"/>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CE948421-594F-CD30-9ACB-4CA2A4A42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5D5317-A248-2009-33F8-DDC59CDC432B}"/>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81455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44318B-91E0-05EB-D140-A573328392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5D17D2-C751-F9A9-CD75-965D95F360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FF2E3-E70D-E00D-0C26-1A5789701A57}"/>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3333038F-731A-11CE-9176-848C377DE9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0CE9A-8B31-7A5C-B475-792059A50DD5}"/>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351624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731520"/>
          </a:xfrm>
        </p:spPr>
        <p:txBody>
          <a:bodyPr vert="horz" lIns="91440" tIns="45720" rIns="91440" bIns="45720" rtlCol="0" anchor="t" anchorCtr="0">
            <a:noAutofit/>
          </a:bodyPr>
          <a:lstStyle>
            <a:lvl1pPr>
              <a:lnSpc>
                <a:spcPct val="100000"/>
              </a:lnSpc>
              <a:defRPr lang="en-US"/>
            </a:lvl1pPr>
          </a:lstStyle>
          <a:p>
            <a:pPr lvl="0"/>
            <a:r>
              <a:rPr lang="en-US"/>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499616"/>
            <a:ext cx="9681295" cy="452628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48477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0A2B-5773-C16E-BA63-3958A274D2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7032A-589A-6DC7-3547-24340509F3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8019B-586E-58E8-59D4-0E8C75BD358C}"/>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C3B5B990-4581-8881-524E-A78D6DA613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EA46B-85FE-E13F-C1F6-0D4889548DF8}"/>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2509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F64B-4D37-7DAE-B989-B0338CFA89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294099-4653-68D0-5E78-DAABC364B19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63429-7203-5365-8685-BE07B7564A97}"/>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14259DEF-077A-E5CC-170B-D3BC6E916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BDFB5E-107E-8F90-EF32-1C1A10BC386D}"/>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838050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23392-2402-52DE-A253-F9BEFB55A3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C498ED-656C-1D9D-1EF1-7DC06060B8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B554FA-78B1-0C47-ADD8-C9E47C5A9F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FBB75D-1FBE-6127-9F9D-1FEFC4D22DAE}"/>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6" name="Footer Placeholder 5">
            <a:extLst>
              <a:ext uri="{FF2B5EF4-FFF2-40B4-BE49-F238E27FC236}">
                <a16:creationId xmlns:a16="http://schemas.microsoft.com/office/drawing/2014/main" id="{373DD478-4DAD-4D6E-4991-0859C47F4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B7D6A-001F-7C01-6DC7-F9102CD06ED1}"/>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169546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0E61D-CF14-51E6-0EF8-90DD3FC778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6C6E0D-525D-9B13-FA7F-A38F98F37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895E1B-A409-1C56-AEF1-044022CA29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4732CB-D4CC-425D-D81B-F464379905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3CC428-F8B0-996C-E44D-BC7EA3046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335079-44EC-393F-1494-8D688188183F}"/>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8" name="Footer Placeholder 7">
            <a:extLst>
              <a:ext uri="{FF2B5EF4-FFF2-40B4-BE49-F238E27FC236}">
                <a16:creationId xmlns:a16="http://schemas.microsoft.com/office/drawing/2014/main" id="{CAD5B92D-FEF2-56CF-E0BE-A4E43DF024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6420F9-A0AE-24D6-D107-0CE3FE2FFFB7}"/>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113653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6F70-1EC3-C91A-19D0-E64F7378A4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5916D9-EC25-2659-0002-56FC774C7A19}"/>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4" name="Footer Placeholder 3">
            <a:extLst>
              <a:ext uri="{FF2B5EF4-FFF2-40B4-BE49-F238E27FC236}">
                <a16:creationId xmlns:a16="http://schemas.microsoft.com/office/drawing/2014/main" id="{06AB232D-F6A0-C5C5-87CC-F4A3AEB35F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21F07E-DC9E-6D01-A608-BD88177839A8}"/>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210093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D9F36E-04BB-D56A-E62E-A17BA2BC4BA9}"/>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3" name="Footer Placeholder 2">
            <a:extLst>
              <a:ext uri="{FF2B5EF4-FFF2-40B4-BE49-F238E27FC236}">
                <a16:creationId xmlns:a16="http://schemas.microsoft.com/office/drawing/2014/main" id="{64C9E750-9903-2246-7282-036593C16D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96A641-1382-839A-FA57-C87CABF6F758}"/>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344389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D83C9-6CE4-3F41-4BA7-9CCFD7C24E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CBA1DB-B112-54D1-7C0F-A143FCF157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E48EC0-4F71-A618-2798-CD42CC7FB6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BAB56B-5E73-EC1B-2D08-758DDD1FCA1D}"/>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6" name="Footer Placeholder 5">
            <a:extLst>
              <a:ext uri="{FF2B5EF4-FFF2-40B4-BE49-F238E27FC236}">
                <a16:creationId xmlns:a16="http://schemas.microsoft.com/office/drawing/2014/main" id="{61DDD064-E26A-E28F-1C2A-CB35EFEF36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7CC72B-7DFD-5E01-5D68-498A27CAE644}"/>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444279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C648F-BC1B-6F31-85BE-DBEC0E604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810BB6-8847-6701-BD3E-7C0CC1BB7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C128F4-7043-0CC6-5BE6-6CB5E449C9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52FEDC-E21F-ED04-3634-F5189C053846}"/>
              </a:ext>
            </a:extLst>
          </p:cNvPr>
          <p:cNvSpPr>
            <a:spLocks noGrp="1"/>
          </p:cNvSpPr>
          <p:nvPr>
            <p:ph type="dt" sz="half" idx="10"/>
          </p:nvPr>
        </p:nvSpPr>
        <p:spPr/>
        <p:txBody>
          <a:bodyPr/>
          <a:lstStyle/>
          <a:p>
            <a:fld id="{15B642D7-17E3-436B-BACF-75C6D5E2D6EE}" type="datetimeFigureOut">
              <a:rPr lang="en-US" smtClean="0"/>
              <a:t>9/23/2025</a:t>
            </a:fld>
            <a:endParaRPr lang="en-US"/>
          </a:p>
        </p:txBody>
      </p:sp>
      <p:sp>
        <p:nvSpPr>
          <p:cNvPr id="6" name="Footer Placeholder 5">
            <a:extLst>
              <a:ext uri="{FF2B5EF4-FFF2-40B4-BE49-F238E27FC236}">
                <a16:creationId xmlns:a16="http://schemas.microsoft.com/office/drawing/2014/main" id="{2183F329-4737-E5A0-5B6C-9494E5E784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F84263-761B-0CB3-DE87-6B44B56F13A0}"/>
              </a:ext>
            </a:extLst>
          </p:cNvPr>
          <p:cNvSpPr>
            <a:spLocks noGrp="1"/>
          </p:cNvSpPr>
          <p:nvPr>
            <p:ph type="sldNum" sz="quarter" idx="12"/>
          </p:nvPr>
        </p:nvSpPr>
        <p:spPr/>
        <p:txBody>
          <a:bodyPr/>
          <a:lstStyle/>
          <a:p>
            <a:fld id="{485116E6-FCAA-4E21-96B0-7C0FEFB18EE5}" type="slidenum">
              <a:rPr lang="en-US" smtClean="0"/>
              <a:t>‹#›</a:t>
            </a:fld>
            <a:endParaRPr lang="en-US"/>
          </a:p>
        </p:txBody>
      </p:sp>
    </p:spTree>
    <p:extLst>
      <p:ext uri="{BB962C8B-B14F-4D97-AF65-F5344CB8AC3E}">
        <p14:creationId xmlns:p14="http://schemas.microsoft.com/office/powerpoint/2010/main" val="137815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3344F1-E823-350F-C2DB-3D706DA7C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82F9D9-0E46-759E-2030-2A437800B0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84F040-35B4-6BE3-9361-CA1FCE88AA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B642D7-17E3-436B-BACF-75C6D5E2D6EE}" type="datetimeFigureOut">
              <a:rPr lang="en-US" smtClean="0"/>
              <a:t>9/23/2025</a:t>
            </a:fld>
            <a:endParaRPr lang="en-US"/>
          </a:p>
        </p:txBody>
      </p:sp>
      <p:sp>
        <p:nvSpPr>
          <p:cNvPr id="5" name="Footer Placeholder 4">
            <a:extLst>
              <a:ext uri="{FF2B5EF4-FFF2-40B4-BE49-F238E27FC236}">
                <a16:creationId xmlns:a16="http://schemas.microsoft.com/office/drawing/2014/main" id="{871D9AB7-F53F-C597-8CFD-A6DDAEB50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416F1E8-CD1F-2B07-A833-B009B0F708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5116E6-FCAA-4E21-96B0-7C0FEFB18EE5}" type="slidenum">
              <a:rPr lang="en-US" smtClean="0"/>
              <a:t>‹#›</a:t>
            </a:fld>
            <a:endParaRPr lang="en-US"/>
          </a:p>
        </p:txBody>
      </p:sp>
    </p:spTree>
    <p:extLst>
      <p:ext uri="{BB962C8B-B14F-4D97-AF65-F5344CB8AC3E}">
        <p14:creationId xmlns:p14="http://schemas.microsoft.com/office/powerpoint/2010/main" val="2051989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brainshark.com/1/player/uhc?pi=zIGzfUoOqzd4rBz0&amp;r3f1=&amp;fb=0" TargetMode="External"/><Relationship Id="rId3" Type="http://schemas.openxmlformats.org/officeDocument/2006/relationships/image" Target="../media/image1.jpeg"/><Relationship Id="rId7" Type="http://schemas.openxmlformats.org/officeDocument/2006/relationships/hyperlink" Target="https://www.brainshark.com/1/player/uhcna?pi=zHpzr4w7ezORnTz0&amp;r3f1=&amp;fb=0"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www.brainshark.com/1/player/uhc?pi=zI0zdiMWizd4rBz0&amp;r3f1=&amp;fb=0" TargetMode="External"/><Relationship Id="rId11" Type="http://schemas.openxmlformats.org/officeDocument/2006/relationships/image" Target="../media/image4.png"/><Relationship Id="rId5" Type="http://schemas.openxmlformats.org/officeDocument/2006/relationships/hyperlink" Target="mailto:leah_hammel@uhc.com" TargetMode="External"/><Relationship Id="rId10"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www.brainshark.com/1/player/uhc?pi=zHEzD5Svizd4rBz0&amp;r3f1=&amp;fb=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60BA1BA-91C9-FE42-82A3-E0B816C07E1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470" t="14480" r="14212" b="14733"/>
          <a:stretch/>
        </p:blipFill>
        <p:spPr bwMode="auto">
          <a:xfrm>
            <a:off x="574158" y="781712"/>
            <a:ext cx="1519337" cy="113102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899A0CFF-B117-9FC7-954F-A42755EEE8F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5353" t="13625" r="13167" b="14421"/>
          <a:stretch/>
        </p:blipFill>
        <p:spPr bwMode="auto">
          <a:xfrm>
            <a:off x="10115301" y="3175202"/>
            <a:ext cx="1928784" cy="14562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803E962-FA5C-2C42-ADCA-C189962C5C8B}"/>
              </a:ext>
            </a:extLst>
          </p:cNvPr>
          <p:cNvSpPr>
            <a:spLocks noGrp="1"/>
          </p:cNvSpPr>
          <p:nvPr>
            <p:ph type="title"/>
          </p:nvPr>
        </p:nvSpPr>
        <p:spPr>
          <a:xfrm>
            <a:off x="573884" y="161968"/>
            <a:ext cx="9468252" cy="731520"/>
          </a:xfrm>
          <a:noFill/>
        </p:spPr>
        <p:txBody>
          <a:bodyPr/>
          <a:lstStyle/>
          <a:p>
            <a:r>
              <a:rPr lang="en-US" dirty="0"/>
              <a:t>Stronger Together Challenge</a:t>
            </a:r>
          </a:p>
        </p:txBody>
      </p:sp>
      <p:sp>
        <p:nvSpPr>
          <p:cNvPr id="6" name="Rectangle 5">
            <a:extLst>
              <a:ext uri="{FF2B5EF4-FFF2-40B4-BE49-F238E27FC236}">
                <a16:creationId xmlns:a16="http://schemas.microsoft.com/office/drawing/2014/main" id="{BFD3B800-7762-8AD7-E148-2395EF66B36D}"/>
              </a:ext>
            </a:extLst>
          </p:cNvPr>
          <p:cNvSpPr/>
          <p:nvPr/>
        </p:nvSpPr>
        <p:spPr>
          <a:xfrm>
            <a:off x="573885" y="5629956"/>
            <a:ext cx="9701084" cy="598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accent1"/>
                </a:solidFill>
              </a:rPr>
              <a:t>NAME:___________________________________ LOCATION:_____________________________</a:t>
            </a:r>
          </a:p>
        </p:txBody>
      </p:sp>
      <p:sp>
        <p:nvSpPr>
          <p:cNvPr id="4" name="TextBox 3">
            <a:extLst>
              <a:ext uri="{FF2B5EF4-FFF2-40B4-BE49-F238E27FC236}">
                <a16:creationId xmlns:a16="http://schemas.microsoft.com/office/drawing/2014/main" id="{7C500D7B-9193-25C9-59CE-69B041C2CB62}"/>
              </a:ext>
            </a:extLst>
          </p:cNvPr>
          <p:cNvSpPr txBox="1"/>
          <p:nvPr/>
        </p:nvSpPr>
        <p:spPr>
          <a:xfrm>
            <a:off x="2170467" y="893488"/>
            <a:ext cx="9468252" cy="1015663"/>
          </a:xfrm>
          <a:prstGeom prst="rect">
            <a:avLst/>
          </a:prstGeom>
          <a:noFill/>
        </p:spPr>
        <p:txBody>
          <a:bodyPr wrap="square" lIns="91440" tIns="45720" rIns="91440" bIns="45720" rtlCol="0" anchor="t">
            <a:spAutoFit/>
          </a:bodyPr>
          <a:lstStyle/>
          <a:p>
            <a:r>
              <a:rPr lang="en-US" sz="1200" dirty="0"/>
              <a:t>Women's health needs change through the different decades of life and it is important to recognize and address these changes to continue to thrive through each phase. Join us in celebrating each other together!</a:t>
            </a:r>
            <a:r>
              <a:rPr kumimoji="0" lang="en-US" sz="1200" i="0" u="none" strike="noStrike" kern="1200" cap="none" spc="0" normalizeH="0" baseline="0" noProof="0" dirty="0">
                <a:ln>
                  <a:noFill/>
                </a:ln>
                <a:solidFill>
                  <a:schemeClr val="tx1"/>
                </a:solidFill>
                <a:effectLst/>
                <a:uLnTx/>
                <a:uFillTx/>
                <a:ea typeface="+mn-ea"/>
                <a:cs typeface="Arial" panose="020B0604020202020204" pitchFamily="34" charset="0"/>
              </a:rPr>
              <a:t> Below are suggested activities that support the health needs of women in various age groups.  Select three (3) activities from </a:t>
            </a:r>
            <a:r>
              <a:rPr kumimoji="0" lang="en-US" sz="1200" i="0" u="sng" strike="noStrike" kern="1200" cap="none" spc="0" normalizeH="0" baseline="0" noProof="0" dirty="0">
                <a:ln>
                  <a:noFill/>
                </a:ln>
                <a:solidFill>
                  <a:schemeClr val="tx1"/>
                </a:solidFill>
                <a:effectLst/>
                <a:uLnTx/>
                <a:uFillTx/>
                <a:ea typeface="+mn-ea"/>
                <a:cs typeface="Arial" panose="020B0604020202020204" pitchFamily="34" charset="0"/>
              </a:rPr>
              <a:t>any</a:t>
            </a:r>
            <a:r>
              <a:rPr kumimoji="0" lang="en-US" sz="1200" i="0" u="none" strike="noStrike" kern="1200" cap="none" spc="0" normalizeH="0" baseline="0" noProof="0" dirty="0">
                <a:ln>
                  <a:noFill/>
                </a:ln>
                <a:solidFill>
                  <a:schemeClr val="tx1"/>
                </a:solidFill>
                <a:effectLst/>
                <a:uLnTx/>
                <a:uFillTx/>
                <a:ea typeface="+mn-ea"/>
                <a:cs typeface="Arial" panose="020B0604020202020204" pitchFamily="34" charset="0"/>
              </a:rPr>
              <a:t> column that will help you reach your health goals. Mark the completed activities. </a:t>
            </a:r>
            <a:r>
              <a:rPr kumimoji="0" lang="en-US" sz="1200" i="0" u="none" strike="noStrike" kern="1200" cap="none" spc="0" normalizeH="0" baseline="0" noProof="0" dirty="0">
                <a:ln>
                  <a:noFill/>
                </a:ln>
                <a:solidFill>
                  <a:srgbClr val="FF0000"/>
                </a:solidFill>
                <a:effectLst/>
                <a:uLnTx/>
                <a:uFillTx/>
                <a:latin typeface="Arial"/>
                <a:ea typeface="+mn-ea"/>
                <a:cs typeface="Arial"/>
              </a:rPr>
              <a:t>U</a:t>
            </a:r>
            <a:r>
              <a:rPr kumimoji="0" lang="en-US" sz="1200" b="0" i="0" u="none" strike="noStrike" kern="1200" cap="none" spc="0" normalizeH="0" baseline="0" noProof="0" dirty="0">
                <a:ln>
                  <a:noFill/>
                </a:ln>
                <a:solidFill>
                  <a:srgbClr val="FF0000"/>
                </a:solidFill>
                <a:effectLst/>
                <a:uLnTx/>
                <a:uFillTx/>
                <a:latin typeface="Arial"/>
                <a:ea typeface="+mn-ea"/>
                <a:cs typeface="+mn-cs"/>
              </a:rPr>
              <a:t>pon completion, email a picture of this completed tracker to </a:t>
            </a:r>
            <a:r>
              <a:rPr kumimoji="0" lang="en-US" sz="1200" b="0" i="1" u="none" strike="noStrike" kern="1200" cap="none" spc="0" normalizeH="0" baseline="0" noProof="0">
                <a:ln>
                  <a:noFill/>
                </a:ln>
                <a:solidFill>
                  <a:srgbClr val="FF0000"/>
                </a:solidFill>
                <a:effectLst/>
                <a:uLnTx/>
                <a:uFillTx/>
                <a:latin typeface="Arial"/>
                <a:ea typeface="+mn-ea"/>
                <a:cs typeface="+mn-cs"/>
                <a:hlinkClick r:id="rId5"/>
              </a:rPr>
              <a:t>leah_hammel@uhc.com</a:t>
            </a:r>
            <a:r>
              <a:rPr kumimoji="0" lang="en-US" sz="1200" b="0" i="1" u="none" strike="noStrike" kern="1200" cap="none" spc="0" normalizeH="0" baseline="0" noProof="0">
                <a:ln>
                  <a:noFill/>
                </a:ln>
                <a:solidFill>
                  <a:srgbClr val="FF0000"/>
                </a:solidFill>
                <a:effectLst/>
                <a:uLnTx/>
                <a:uFillTx/>
                <a:latin typeface="Arial"/>
                <a:ea typeface="+mn-ea"/>
                <a:cs typeface="+mn-cs"/>
              </a:rPr>
              <a:t>  </a:t>
            </a:r>
            <a:r>
              <a:rPr kumimoji="0" lang="en-US" sz="1200" b="0" i="0" u="none" strike="noStrike" kern="1200" cap="none" spc="0" normalizeH="0" baseline="0" noProof="0" dirty="0">
                <a:ln>
                  <a:noFill/>
                </a:ln>
                <a:solidFill>
                  <a:srgbClr val="FF0000"/>
                </a:solidFill>
                <a:effectLst/>
                <a:uLnTx/>
                <a:uFillTx/>
                <a:latin typeface="Arial"/>
                <a:ea typeface="+mn-ea"/>
                <a:cs typeface="+mn-cs"/>
              </a:rPr>
              <a:t>or scan the QR code below to submit the challenge completion form. </a:t>
            </a:r>
            <a:endParaRPr kumimoji="0" lang="en-US" sz="1200" i="0" u="none" strike="noStrike" kern="1200" cap="none" spc="0" normalizeH="0" baseline="0" noProof="0" dirty="0">
              <a:ln>
                <a:noFill/>
              </a:ln>
              <a:solidFill>
                <a:srgbClr val="005F6A"/>
              </a:solidFill>
              <a:effectLst/>
              <a:uLnTx/>
              <a:uFillTx/>
              <a:ea typeface="+mn-ea"/>
              <a:cs typeface="Arial" panose="020B0604020202020204" pitchFamily="34" charset="0"/>
            </a:endParaRPr>
          </a:p>
        </p:txBody>
      </p:sp>
      <p:graphicFrame>
        <p:nvGraphicFramePr>
          <p:cNvPr id="20" name="Table 19">
            <a:extLst>
              <a:ext uri="{FF2B5EF4-FFF2-40B4-BE49-F238E27FC236}">
                <a16:creationId xmlns:a16="http://schemas.microsoft.com/office/drawing/2014/main" id="{C8BD3C6A-02F9-6B91-0F47-F02BC041ECC3}"/>
              </a:ext>
            </a:extLst>
          </p:cNvPr>
          <p:cNvGraphicFramePr>
            <a:graphicFrameLocks noGrp="1"/>
          </p:cNvGraphicFramePr>
          <p:nvPr/>
        </p:nvGraphicFramePr>
        <p:xfrm>
          <a:off x="574158" y="2042995"/>
          <a:ext cx="9541418" cy="2990088"/>
        </p:xfrm>
        <a:graphic>
          <a:graphicData uri="http://schemas.openxmlformats.org/drawingml/2006/table">
            <a:tbl>
              <a:tblPr/>
              <a:tblGrid>
                <a:gridCol w="1309606">
                  <a:extLst>
                    <a:ext uri="{9D8B030D-6E8A-4147-A177-3AD203B41FA5}">
                      <a16:colId xmlns:a16="http://schemas.microsoft.com/office/drawing/2014/main" val="2919314380"/>
                    </a:ext>
                  </a:extLst>
                </a:gridCol>
                <a:gridCol w="2057953">
                  <a:extLst>
                    <a:ext uri="{9D8B030D-6E8A-4147-A177-3AD203B41FA5}">
                      <a16:colId xmlns:a16="http://schemas.microsoft.com/office/drawing/2014/main" val="2330797759"/>
                    </a:ext>
                  </a:extLst>
                </a:gridCol>
                <a:gridCol w="2057953">
                  <a:extLst>
                    <a:ext uri="{9D8B030D-6E8A-4147-A177-3AD203B41FA5}">
                      <a16:colId xmlns:a16="http://schemas.microsoft.com/office/drawing/2014/main" val="209868627"/>
                    </a:ext>
                  </a:extLst>
                </a:gridCol>
                <a:gridCol w="2057953">
                  <a:extLst>
                    <a:ext uri="{9D8B030D-6E8A-4147-A177-3AD203B41FA5}">
                      <a16:colId xmlns:a16="http://schemas.microsoft.com/office/drawing/2014/main" val="2193763006"/>
                    </a:ext>
                  </a:extLst>
                </a:gridCol>
                <a:gridCol w="2057953">
                  <a:extLst>
                    <a:ext uri="{9D8B030D-6E8A-4147-A177-3AD203B41FA5}">
                      <a16:colId xmlns:a16="http://schemas.microsoft.com/office/drawing/2014/main" val="1130375170"/>
                    </a:ext>
                  </a:extLst>
                </a:gridCol>
              </a:tblGrid>
              <a:tr h="3657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rtl="0" fontAlgn="b"/>
                      <a:endParaRPr lang="en-US" sz="1800" b="1" i="0" u="none" strike="noStrike">
                        <a:solidFill>
                          <a:srgbClr val="FFFFFF"/>
                        </a:solidFill>
                        <a:effectLst/>
                        <a:latin typeface="+mn-lt"/>
                      </a:endParaRP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600" b="1" i="0" u="none" strike="noStrike">
                          <a:solidFill>
                            <a:schemeClr val="tx1"/>
                          </a:solidFill>
                          <a:effectLst/>
                          <a:latin typeface="+mn-lt"/>
                        </a:rPr>
                        <a:t>AGES 12 - 27</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600" b="1" i="0" u="none" strike="noStrike">
                          <a:solidFill>
                            <a:schemeClr val="tx1"/>
                          </a:solidFill>
                          <a:effectLst/>
                          <a:latin typeface="+mn-lt"/>
                        </a:rPr>
                        <a:t>AGES 28 - 43</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600" b="1" i="0" u="none" strike="noStrike">
                          <a:solidFill>
                            <a:schemeClr val="tx1"/>
                          </a:solidFill>
                          <a:effectLst/>
                          <a:latin typeface="+mn-lt"/>
                        </a:rPr>
                        <a:t>AGES 44 - 59</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600" b="1" i="0" u="none" strike="noStrike">
                          <a:solidFill>
                            <a:schemeClr val="tx1"/>
                          </a:solidFill>
                          <a:effectLst/>
                          <a:latin typeface="+mn-lt"/>
                        </a:rPr>
                        <a:t>AGES 60 - 78</a:t>
                      </a:r>
                    </a:p>
                  </a:txBody>
                  <a:tcPr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2949363455"/>
                  </a:ext>
                </a:extLst>
              </a:tr>
              <a:tr h="57607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rgbClr val="FFFFFF"/>
                          </a:solidFill>
                          <a:effectLst/>
                          <a:latin typeface="+mn-lt"/>
                        </a:rPr>
                        <a:t>Screening</a:t>
                      </a:r>
                    </a:p>
                  </a:txBody>
                  <a:tcPr marT="73152" marB="73152"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Pap and HPV Testing</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Screening Mammogram</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Colorectal Screening</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Bone Scan</a:t>
                      </a:r>
                    </a:p>
                  </a:txBody>
                  <a:tcPr marT="73152" marB="73152"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2225770191"/>
                  </a:ext>
                </a:extLst>
              </a:tr>
              <a:tr h="4572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rgbClr val="FFFFFF"/>
                          </a:solidFill>
                          <a:effectLst/>
                          <a:latin typeface="+mn-lt"/>
                        </a:rPr>
                        <a:t>Learning</a:t>
                      </a:r>
                    </a:p>
                  </a:txBody>
                  <a:tcPr marT="73152" marB="73152"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hlinkClick r:id="rId6">
                            <a:extLst>
                              <a:ext uri="{A12FA001-AC4F-418D-AE19-62706E023703}">
                                <ahyp:hlinkClr xmlns:ahyp="http://schemas.microsoft.com/office/drawing/2018/hyperlinkcolor" val="tx"/>
                              </a:ext>
                            </a:extLst>
                          </a:hlinkClick>
                        </a:rPr>
                        <a:t>Healthy Pregnancy</a:t>
                      </a:r>
                      <a:endParaRPr lang="en-US" sz="1200" b="0" i="0" u="none" strike="noStrike">
                        <a:solidFill>
                          <a:schemeClr val="tx1"/>
                        </a:solidFill>
                        <a:effectLst/>
                        <a:latin typeface="+mn-lt"/>
                      </a:endParaRP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hlinkClick r:id="rId7">
                            <a:extLst>
                              <a:ext uri="{A12FA001-AC4F-418D-AE19-62706E023703}">
                                <ahyp:hlinkClr xmlns:ahyp="http://schemas.microsoft.com/office/drawing/2018/hyperlinkcolor" val="tx"/>
                              </a:ext>
                            </a:extLst>
                          </a:hlinkClick>
                        </a:rPr>
                        <a:t>Self Care - Invest in Yourself</a:t>
                      </a:r>
                      <a:endParaRPr lang="en-US" sz="1200" b="0" i="0" u="none" strike="noStrike">
                        <a:solidFill>
                          <a:schemeClr val="tx1"/>
                        </a:solidFill>
                        <a:effectLst/>
                        <a:latin typeface="+mn-lt"/>
                      </a:endParaRP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hlinkClick r:id="rId8">
                            <a:extLst>
                              <a:ext uri="{A12FA001-AC4F-418D-AE19-62706E023703}">
                                <ahyp:hlinkClr xmlns:ahyp="http://schemas.microsoft.com/office/drawing/2018/hyperlinkcolor" val="tx"/>
                              </a:ext>
                            </a:extLst>
                          </a:hlinkClick>
                        </a:rPr>
                        <a:t>Understanding Menopause</a:t>
                      </a:r>
                      <a:endParaRPr lang="en-US" sz="1200" b="0" i="0" u="none" strike="noStrike">
                        <a:solidFill>
                          <a:schemeClr val="tx1"/>
                        </a:solidFill>
                        <a:effectLst/>
                        <a:latin typeface="+mn-lt"/>
                      </a:endParaRP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hlinkClick r:id="rId9">
                            <a:extLst>
                              <a:ext uri="{A12FA001-AC4F-418D-AE19-62706E023703}">
                                <ahyp:hlinkClr xmlns:ahyp="http://schemas.microsoft.com/office/drawing/2018/hyperlinkcolor" val="tx"/>
                              </a:ext>
                            </a:extLst>
                          </a:hlinkClick>
                        </a:rPr>
                        <a:t>Social Isolation and Mental Health</a:t>
                      </a:r>
                      <a:endParaRPr lang="en-US" sz="1200" b="0" i="0" u="none" strike="noStrike">
                        <a:solidFill>
                          <a:schemeClr val="tx1"/>
                        </a:solidFill>
                        <a:effectLst/>
                        <a:latin typeface="+mn-lt"/>
                      </a:endParaRPr>
                    </a:p>
                  </a:txBody>
                  <a:tcPr marT="73152" marB="73152"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279154273"/>
                  </a:ext>
                </a:extLst>
              </a:tr>
              <a:tr h="4572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rgbClr val="FFFFFF"/>
                          </a:solidFill>
                          <a:effectLst/>
                          <a:latin typeface="+mn-lt"/>
                        </a:rPr>
                        <a:t>Mental Wellbeing</a:t>
                      </a:r>
                    </a:p>
                  </a:txBody>
                  <a:tcPr marT="73152" marB="73152"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Use Calm Health app</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Start morning with a positive affirmation</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spc="0" baseline="0">
                          <a:solidFill>
                            <a:schemeClr val="tx1"/>
                          </a:solidFill>
                          <a:effectLst/>
                          <a:latin typeface="+mn-lt"/>
                        </a:rPr>
                        <a:t>Declutter:  Clear one item from your schedule</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Explore a new hobby</a:t>
                      </a:r>
                    </a:p>
                  </a:txBody>
                  <a:tcPr marT="73152" marB="73152"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3366533487"/>
                  </a:ext>
                </a:extLst>
              </a:tr>
              <a:tr h="4572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rgbClr val="FFFFFF"/>
                          </a:solidFill>
                          <a:effectLst/>
                          <a:latin typeface="+mn-lt"/>
                        </a:rPr>
                        <a:t>Be Active &amp; Sleep Better</a:t>
                      </a:r>
                    </a:p>
                  </a:txBody>
                  <a:tcPr marT="73152" marB="73152"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Unplug from social media for 24 hours</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Begin resistance training</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Develop a sleep routine</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Incorporate joyful movement into your day</a:t>
                      </a:r>
                    </a:p>
                  </a:txBody>
                  <a:tcPr marT="73152" marB="73152"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129106250"/>
                  </a:ext>
                </a:extLst>
              </a:tr>
              <a:tr h="4572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rgbClr val="FFFFFF"/>
                          </a:solidFill>
                          <a:effectLst/>
                          <a:latin typeface="+mn-lt"/>
                        </a:rPr>
                        <a:t>Be Social</a:t>
                      </a:r>
                    </a:p>
                  </a:txBody>
                  <a:tcPr marT="73152" marB="73152"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67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Thank your female role model</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99E5EE">
                        <a:lumMod val="75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a:solidFill>
                            <a:schemeClr val="tx1"/>
                          </a:solidFill>
                          <a:effectLst/>
                          <a:latin typeface="+mn-lt"/>
                        </a:rPr>
                        <a:t>Have lunch with a friend</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D9F6FA">
                        <a:lumMod val="9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dirty="0">
                          <a:solidFill>
                            <a:schemeClr val="tx1"/>
                          </a:solidFill>
                          <a:effectLst/>
                          <a:latin typeface="+mn-lt"/>
                        </a:rPr>
                        <a:t>Mentor a young female</a:t>
                      </a:r>
                    </a:p>
                  </a:txBody>
                  <a:tcPr marT="73152" marB="7315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FBE2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lvl="0" algn="l" rtl="0" fontAlgn="b"/>
                      <a:r>
                        <a:rPr lang="en-US" sz="1200" b="0" i="0" u="none" strike="noStrike" dirty="0">
                          <a:solidFill>
                            <a:schemeClr val="tx1"/>
                          </a:solidFill>
                          <a:effectLst/>
                          <a:latin typeface="+mn-lt"/>
                        </a:rPr>
                        <a:t>Join a club or activity</a:t>
                      </a:r>
                    </a:p>
                  </a:txBody>
                  <a:tcPr marT="73152" marB="73152" anchor="ctr">
                    <a:lnL w="38100" cap="flat" cmpd="sng" algn="ctr">
                      <a:solidFill>
                        <a:schemeClr val="bg1"/>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FBE299">
                        <a:lumMod val="75000"/>
                      </a:srgbClr>
                    </a:solidFill>
                  </a:tcPr>
                </a:tc>
                <a:extLst>
                  <a:ext uri="{0D108BD9-81ED-4DB2-BD59-A6C34878D82A}">
                    <a16:rowId xmlns:a16="http://schemas.microsoft.com/office/drawing/2014/main" val="1017494754"/>
                  </a:ext>
                </a:extLst>
              </a:tr>
            </a:tbl>
          </a:graphicData>
        </a:graphic>
      </p:graphicFrame>
      <p:sp>
        <p:nvSpPr>
          <p:cNvPr id="8" name="TextBox 7">
            <a:extLst>
              <a:ext uri="{FF2B5EF4-FFF2-40B4-BE49-F238E27FC236}">
                <a16:creationId xmlns:a16="http://schemas.microsoft.com/office/drawing/2014/main" id="{9851D40F-5BD6-F595-E417-968DB85A9436}"/>
              </a:ext>
            </a:extLst>
          </p:cNvPr>
          <p:cNvSpPr txBox="1"/>
          <p:nvPr/>
        </p:nvSpPr>
        <p:spPr>
          <a:xfrm>
            <a:off x="573884" y="5162291"/>
            <a:ext cx="9541418" cy="523220"/>
          </a:xfrm>
          <a:prstGeom prst="rect">
            <a:avLst/>
          </a:prstGeom>
          <a:noFill/>
        </p:spPr>
        <p:txBody>
          <a:bodyPr wrap="square" rtlCol="0">
            <a:spAutoFit/>
          </a:bodyPr>
          <a:lstStyle/>
          <a:p>
            <a:pPr marL="117475" indent="-117475"/>
            <a:r>
              <a:rPr lang="en-US" sz="1400"/>
              <a:t>* Some activities may be beneficial across more than one age range.  You may choose activities within an age range that is not reflective of your age.  Always check with your physician on which screenings are right for you.            </a:t>
            </a:r>
          </a:p>
        </p:txBody>
      </p:sp>
      <p:sp>
        <p:nvSpPr>
          <p:cNvPr id="5" name="Text Box 2">
            <a:extLst>
              <a:ext uri="{FF2B5EF4-FFF2-40B4-BE49-F238E27FC236}">
                <a16:creationId xmlns:a16="http://schemas.microsoft.com/office/drawing/2014/main" id="{36912221-509A-7087-72EA-4C377BF4A4D6}"/>
              </a:ext>
            </a:extLst>
          </p:cNvPr>
          <p:cNvSpPr txBox="1">
            <a:spLocks noChangeArrowheads="1"/>
          </p:cNvSpPr>
          <p:nvPr/>
        </p:nvSpPr>
        <p:spPr bwMode="auto">
          <a:xfrm>
            <a:off x="9846657" y="5629956"/>
            <a:ext cx="2197428" cy="1115040"/>
          </a:xfrm>
          <a:prstGeom prst="rect">
            <a:avLst/>
          </a:prstGeom>
          <a:solidFill>
            <a:srgbClr val="002677"/>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defTabSz="914355" eaLnBrk="0" fontAlgn="base" hangingPunct="0">
              <a:spcBef>
                <a:spcPct val="0"/>
              </a:spcBef>
              <a:spcAft>
                <a:spcPct val="0"/>
              </a:spcAft>
            </a:pPr>
            <a:r>
              <a:rPr lang="en-US" altLang="en-US" sz="1200" b="1" dirty="0">
                <a:solidFill>
                  <a:srgbClr val="FFFFFF"/>
                </a:solidFill>
                <a:latin typeface="Arial" panose="020B0604020202020204" pitchFamily="34" charset="0"/>
              </a:rPr>
              <a:t>Challenge Completion Form</a:t>
            </a:r>
          </a:p>
        </p:txBody>
      </p:sp>
      <p:pic>
        <p:nvPicPr>
          <p:cNvPr id="9" name="Picture 8" descr="A logo with green and blue text&#10;&#10;AI-generated content may be incorrect.">
            <a:extLst>
              <a:ext uri="{FF2B5EF4-FFF2-40B4-BE49-F238E27FC236}">
                <a16:creationId xmlns:a16="http://schemas.microsoft.com/office/drawing/2014/main" id="{BDE72027-404C-92A5-AAC7-EC6E1494739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592930" y="167398"/>
            <a:ext cx="1451155" cy="648843"/>
          </a:xfrm>
          <a:prstGeom prst="rect">
            <a:avLst/>
          </a:prstGeom>
        </p:spPr>
      </p:pic>
      <p:pic>
        <p:nvPicPr>
          <p:cNvPr id="11" name="Picture 10">
            <a:extLst>
              <a:ext uri="{FF2B5EF4-FFF2-40B4-BE49-F238E27FC236}">
                <a16:creationId xmlns:a16="http://schemas.microsoft.com/office/drawing/2014/main" id="{BC55E937-F8BA-97A9-10E6-73C5CB07F56E}"/>
              </a:ext>
            </a:extLst>
          </p:cNvPr>
          <p:cNvPicPr>
            <a:picLocks noChangeAspect="1"/>
          </p:cNvPicPr>
          <p:nvPr/>
        </p:nvPicPr>
        <p:blipFill>
          <a:blip r:embed="rId11"/>
          <a:stretch>
            <a:fillRect/>
          </a:stretch>
        </p:blipFill>
        <p:spPr>
          <a:xfrm>
            <a:off x="10680191" y="5897466"/>
            <a:ext cx="697855" cy="712624"/>
          </a:xfrm>
          <a:prstGeom prst="rect">
            <a:avLst/>
          </a:prstGeom>
        </p:spPr>
      </p:pic>
    </p:spTree>
    <p:extLst>
      <p:ext uri="{BB962C8B-B14F-4D97-AF65-F5344CB8AC3E}">
        <p14:creationId xmlns:p14="http://schemas.microsoft.com/office/powerpoint/2010/main" val="2469789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322</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Stronger Together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Hammel, Leah</dc:creator>
  <cp:lastModifiedBy>Hammel, Leah</cp:lastModifiedBy>
  <cp:revision>1</cp:revision>
  <dcterms:created xsi:type="dcterms:W3CDTF">2025-09-23T20:17:46Z</dcterms:created>
  <dcterms:modified xsi:type="dcterms:W3CDTF">2025-09-23T20:21:35Z</dcterms:modified>
</cp:coreProperties>
</file>